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594360"/>
            <a:ext cx="566928" cy="50292"/>
          </a:xfrm>
          <a:prstGeom prst="rect">
            <a:avLst/>
          </a:prstGeom>
          <a:solidFill>
            <a:srgbClr val="95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61872" y="448056"/>
            <a:ext cx="9144000" cy="38404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95E2EA"/>
                </a:solidFill>
                <a:latin typeface="Aptos"/>
              </a:defRPr>
            </a:pPr>
            <a:r>
              <a:t>REAL LABS  /  INVESTOR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25880"/>
            <a:ext cx="5577840" cy="25328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800" b="1">
                <a:solidFill>
                  <a:srgbClr val="FFFFFF"/>
                </a:solidFill>
                <a:latin typeface="Aptos"/>
              </a:defRPr>
            </a:pPr>
            <a:r>
              <a:t>I built the tools
I wished I had.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251960"/>
            <a:ext cx="5394960" cy="7772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C8DAE2"/>
                </a:solidFill>
                <a:latin typeface="Aptos"/>
              </a:defRPr>
            </a:pPr>
            <a:r>
              <a:t>I launched a working creator studio.
I built a native streaming engine.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10528" y="1371600"/>
            <a:ext cx="5074920" cy="3246120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real-video-creator-studio-20261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782636"/>
            <a:ext cx="4846320" cy="2396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11696" y="4727448"/>
            <a:ext cx="4818888" cy="3657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B8D6DE"/>
                </a:solidFill>
                <a:latin typeface="Aptos"/>
              </a:defRPr>
            </a:pPr>
            <a:r>
              <a:t>My working RVC Studio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715000"/>
            <a:ext cx="10899648" cy="15544"/>
          </a:xfrm>
          <a:prstGeom prst="rect">
            <a:avLst/>
          </a:prstGeom>
          <a:solidFill>
            <a:srgbClr val="3152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6656" y="5925312"/>
            <a:ext cx="10607040" cy="34747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95E2EA"/>
                </a:solidFill>
                <a:latin typeface="Aptos"/>
              </a:defRPr>
            </a:pPr>
            <a:r>
              <a:t>I BUILT RVC     •     I AM PREPARING REAL GAMERS     •     I AM RAISING $500K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47104"/>
            <a:ext cx="10972800" cy="17373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50" b="0">
                <a:solidFill>
                  <a:srgbClr val="B8D6DE"/>
                </a:solidFill>
                <a:latin typeface="Aptos"/>
              </a:defRPr>
            </a:pPr>
            <a:r>
              <a:t>I have not yet connected Real Gamers with RVC. I am funding that next chapter.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95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5E2EA"/>
                </a:solidFill>
                <a:latin typeface="Aptos"/>
              </a:defRPr>
            </a:pPr>
            <a:r>
              <a:t>FOUNDER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7708392" cy="16459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FFFF"/>
                </a:solidFill>
                <a:latin typeface="Aptos"/>
              </a:defRPr>
            </a:pPr>
            <a:r>
              <a:t>I built this because the tools got in my way.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B8D6DE"/>
                </a:solidFill>
                <a:latin typeface="Aptos"/>
              </a:defRPr>
            </a:pPr>
            <a:r>
              <a:rPr sz="950">
                <a:solidFill>
                  <a:srgbClr val="D7E6F0"/>
                </a:solidFill>
              </a:rPr>
              <a:t>I report my development history and costs. My historical cash expense excludes unpaid labor.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084831"/>
            <a:ext cx="7680960" cy="8229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C8DAE2"/>
                </a:solidFill>
                <a:latin typeface="Aptos"/>
              </a:defRPr>
            </a:pPr>
            <a:r>
              <a:t>I started with game scripts. For roughly seven years, I engineered graphics, capture, editing and creator software without outside capital.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3154680"/>
            <a:ext cx="7552944" cy="8229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C8DAE2"/>
                </a:solidFill>
                <a:latin typeface="Aptos"/>
              </a:defRPr>
            </a:pPr>
            <a:r>
              <a:t>I nearly shut down after my first launch struggled. I learned that working technology needs distribution. I am raising capital to reach creators.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14232" y="1078992"/>
            <a:ext cx="2834640" cy="4041648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devin-founder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960" y="1263599"/>
            <a:ext cx="2624328" cy="3279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69680" y="4700016"/>
            <a:ext cx="2560320" cy="2743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Devin Honson | Founder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983480"/>
            <a:ext cx="2350008" cy="15544"/>
          </a:xfrm>
          <a:prstGeom prst="rect">
            <a:avLst/>
          </a:prstGeom>
          <a:solidFill>
            <a:srgbClr val="3152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5129784"/>
            <a:ext cx="2350008" cy="45720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Aptos"/>
              </a:defRPr>
            </a:pPr>
            <a:r>
              <a:t>~7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5696712"/>
            <a:ext cx="2350008" cy="49377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B8D6DE"/>
                </a:solidFill>
                <a:latin typeface="Aptos"/>
              </a:defRPr>
            </a:pPr>
            <a:r>
              <a:t>Independent build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09544" y="4983480"/>
            <a:ext cx="2258568" cy="15544"/>
          </a:xfrm>
          <a:prstGeom prst="rect">
            <a:avLst/>
          </a:prstGeom>
          <a:solidFill>
            <a:srgbClr val="3152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09544" y="5129784"/>
            <a:ext cx="2258568" cy="45720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Aptos"/>
              </a:defRPr>
            </a:pPr>
            <a: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9544" y="5696712"/>
            <a:ext cx="2258568" cy="49377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B8D6DE"/>
                </a:solidFill>
                <a:latin typeface="Aptos"/>
              </a:defRPr>
            </a:pPr>
            <a:r>
              <a:t>Outside capital raised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78424" y="4983480"/>
            <a:ext cx="2514600" cy="15544"/>
          </a:xfrm>
          <a:prstGeom prst="rect">
            <a:avLst/>
          </a:prstGeom>
          <a:solidFill>
            <a:srgbClr val="3152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78424" y="5129784"/>
            <a:ext cx="2514600" cy="45720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Aptos"/>
              </a:defRPr>
            </a:pPr>
            <a:r>
              <a:t>~$190/mo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78424" y="5696712"/>
            <a:ext cx="2514600" cy="49377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B8D6DE"/>
                </a:solidFill>
                <a:latin typeface="Aptos"/>
              </a:defRPr>
            </a:pPr>
            <a:r>
              <a:t>Historical cash expense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173346"/>
                </a:solidFill>
                <a:latin typeface="Aptos"/>
              </a:defRPr>
            </a:pPr>
            <a:r>
              <a:t>I got tired of using five tools for one video.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496474"/>
                </a:solidFill>
                <a:latin typeface="Aptos"/>
              </a:defRPr>
            </a:pPr>
            <a:r>
              <a:t>I kept paying with time and subscriptions to move between capture, editing, narration and export.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496474"/>
                </a:solidFill>
                <a:latin typeface="Aptos"/>
              </a:defRPr>
            </a:pPr>
            <a:r>
              <a:rPr sz="950">
                <a:solidFill>
                  <a:srgbClr val="375060"/>
                </a:solidFill>
              </a:rPr>
              <a:t>I have not yet measured a controlled cost or workflow-time advantage against other tools.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3504" y="3017520"/>
            <a:ext cx="2176272" cy="14813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3504" y="3017520"/>
            <a:ext cx="2176272" cy="54864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3273552"/>
            <a:ext cx="1856231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3346"/>
                </a:solidFill>
                <a:latin typeface="Aptos"/>
              </a:defRPr>
            </a:pPr>
            <a:r>
              <a:t>Capture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3840480"/>
            <a:ext cx="1847088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496474"/>
                </a:solidFill>
                <a:latin typeface="Aptos"/>
              </a:defRPr>
            </a:pPr>
            <a:r>
              <a:t>I captured footage.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35224" y="3017520"/>
            <a:ext cx="2176272" cy="14813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935224" y="3017520"/>
            <a:ext cx="2176272" cy="54864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90672" y="3273552"/>
            <a:ext cx="1856231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3346"/>
                </a:solidFill>
                <a:latin typeface="Aptos"/>
              </a:defRPr>
            </a:pPr>
            <a:r>
              <a:t>Edit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90672" y="3840480"/>
            <a:ext cx="1847088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496474"/>
                </a:solidFill>
                <a:latin typeface="Aptos"/>
              </a:defRPr>
            </a:pPr>
            <a:r>
              <a:t>I moved it into an editor.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266944" y="3017520"/>
            <a:ext cx="2176272" cy="14813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266944" y="3017520"/>
            <a:ext cx="2176272" cy="54864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22392" y="3273552"/>
            <a:ext cx="1856231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3346"/>
                </a:solidFill>
                <a:latin typeface="Aptos"/>
              </a:defRPr>
            </a:pPr>
            <a:r>
              <a:t>Narrate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22392" y="3840480"/>
            <a:ext cx="1847088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496474"/>
                </a:solidFill>
                <a:latin typeface="Aptos"/>
              </a:defRPr>
            </a:pPr>
            <a:r>
              <a:t>I left the edit for voice.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98663" y="3017520"/>
            <a:ext cx="2176272" cy="14813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598663" y="3017520"/>
            <a:ext cx="2176272" cy="54864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4111" y="3273552"/>
            <a:ext cx="1856231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3346"/>
                </a:solidFill>
                <a:latin typeface="Aptos"/>
              </a:defRPr>
            </a:pPr>
            <a:r>
              <a:t>Polish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54111" y="3840480"/>
            <a:ext cx="1847088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496474"/>
                </a:solidFill>
                <a:latin typeface="Aptos"/>
              </a:defRPr>
            </a:pPr>
            <a:r>
              <a:t>I added effects elsewhere.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930384" y="3017520"/>
            <a:ext cx="2176272" cy="14813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930384" y="3017520"/>
            <a:ext cx="2176272" cy="54864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085832" y="3273552"/>
            <a:ext cx="1856231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3346"/>
                </a:solidFill>
                <a:latin typeface="Aptos"/>
              </a:defRPr>
            </a:pPr>
            <a:r>
              <a:t>Export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85832" y="3840480"/>
            <a:ext cx="1847088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496474"/>
                </a:solidFill>
                <a:latin typeface="Aptos"/>
              </a:defRPr>
            </a:pPr>
            <a:r>
              <a:t>I exported and revised.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" y="4919472"/>
            <a:ext cx="10899648" cy="777240"/>
          </a:xfrm>
          <a:prstGeom prst="roundRect">
            <a:avLst/>
          </a:prstGeom>
          <a:solidFill>
            <a:srgbClr val="E2F0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111496"/>
            <a:ext cx="10195560" cy="41148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3346"/>
                </a:solidFill>
                <a:latin typeface="Aptos"/>
              </a:defRPr>
            </a:pPr>
            <a:r>
              <a:t>I want creators to spend more time making things and less time switching tools.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95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5E2EA"/>
                </a:solidFill>
                <a:latin typeface="Aptos"/>
              </a:defRPr>
            </a:pPr>
            <a:r>
              <a:t>THE STUDIO | LIVE NOW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I built the Studio. It is live.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C8DAE2"/>
                </a:solidFill>
                <a:latin typeface="Aptos"/>
              </a:defRPr>
            </a:pPr>
            <a:r>
              <a:t>I brought the timeline, media library, preview, voice tools, collaboration and export into one workspace.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B8D6DE"/>
                </a:solidFill>
                <a:latin typeface="Aptos"/>
              </a:defRPr>
            </a:pPr>
            <a:r>
              <a:rPr sz="950">
                <a:solidFill>
                  <a:srgbClr val="D7E6F0"/>
                </a:solidFill>
              </a:rPr>
              <a:t>I invite investors to try the working Studio. Some features require an account.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843784"/>
            <a:ext cx="10917936" cy="3337560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real-video-creator-studio-20261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658" y="2971800"/>
            <a:ext cx="6157355" cy="30449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CREATIVE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173346"/>
                </a:solidFill>
                <a:latin typeface="Aptos"/>
              </a:defRPr>
            </a:pPr>
            <a:r>
              <a:t>I put the creator in control.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496474"/>
                </a:solidFill>
                <a:latin typeface="Aptos"/>
              </a:defRPr>
            </a:pPr>
            <a:r>
              <a:t>I built the editor first. I offer optional generation with a clear quote before a supported paid job starts.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496474"/>
                </a:solidFill>
                <a:latin typeface="Aptos"/>
              </a:defRPr>
            </a:pPr>
            <a:r>
              <a:rPr sz="950">
                <a:solidFill>
                  <a:srgbClr val="375060"/>
                </a:solidFill>
              </a:rPr>
              <a:t>I continue to validate quote accuracy and operating margin across generation workloads.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" y="3063240"/>
            <a:ext cx="3694176" cy="226771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227832"/>
            <a:ext cx="3282696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2A7E99"/>
                </a:solidFill>
                <a:latin typeface="Aptos"/>
              </a:defRPr>
            </a:pPr>
            <a:r>
              <a:t>MAKE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3575304"/>
            <a:ext cx="3291840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3346"/>
                </a:solidFill>
                <a:latin typeface="Aptos"/>
              </a:defRPr>
            </a:pPr>
            <a:r>
              <a:t>I built the Studio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" y="4297680"/>
            <a:ext cx="3273552" cy="978407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496474"/>
                </a:solidFill>
                <a:latin typeface="Aptos"/>
              </a:defRPr>
            </a:pPr>
            <a:r>
              <a:t>I let creators edit their projects directly and make their own creative decisions.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9704" y="3063240"/>
            <a:ext cx="3694176" cy="226771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0016" y="3227832"/>
            <a:ext cx="3282696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2A7E99"/>
                </a:solidFill>
                <a:latin typeface="Aptos"/>
              </a:defRPr>
            </a:pPr>
            <a: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3575304"/>
            <a:ext cx="3291840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3346"/>
                </a:solidFill>
                <a:latin typeface="Aptos"/>
              </a:defRPr>
            </a:pPr>
            <a:r>
              <a:t>I show the price first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0872" y="4297680"/>
            <a:ext cx="3273552" cy="978407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496474"/>
                </a:solidFill>
                <a:latin typeface="Aptos"/>
              </a:defRPr>
            </a:pPr>
            <a:r>
              <a:t>I quote supported generation before asking a creator to proceed.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6760" y="3063240"/>
            <a:ext cx="3694176" cy="226771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77072" y="3227832"/>
            <a:ext cx="3282696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2A7E99"/>
                </a:solidFill>
                <a:latin typeface="Aptos"/>
              </a:defRPr>
            </a:pPr>
            <a:r>
              <a:t>APPROVE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67928" y="3575304"/>
            <a:ext cx="3291840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3346"/>
                </a:solidFill>
                <a:latin typeface="Aptos"/>
              </a:defRPr>
            </a:pPr>
            <a:r>
              <a:t>I charge with approval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4297680"/>
            <a:ext cx="3273552" cy="978407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496474"/>
                </a:solidFill>
                <a:latin typeface="Aptos"/>
              </a:defRPr>
            </a:pPr>
            <a:r>
              <a:t>I require approval, then track reservations, payment and generation states.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596128"/>
            <a:ext cx="10881360" cy="475488"/>
          </a:xfrm>
          <a:prstGeom prst="roundRect">
            <a:avLst/>
          </a:prstGeom>
          <a:solidFill>
            <a:srgbClr val="E2F0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5678424"/>
            <a:ext cx="10296144" cy="28346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850" b="1">
                <a:solidFill>
                  <a:srgbClr val="173346"/>
                </a:solidFill>
                <a:latin typeface="Aptos"/>
              </a:defRPr>
            </a:pPr>
            <a:r>
              <a:rPr>
                <a:solidFill>
                  <a:srgbClr val="103647"/>
                </a:solidFill>
              </a:rPr>
              <a:t>I built it for people to create first and enhance only what they need.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95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5E2EA"/>
                </a:solidFill>
                <a:latin typeface="Aptos"/>
              </a:defRPr>
            </a:pPr>
            <a:r>
              <a:t>REAL GAMERS | PRELAUNCH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I built the capture side too.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C8DAE2"/>
                </a:solidFill>
                <a:latin typeface="Aptos"/>
              </a:defRPr>
            </a:pPr>
            <a:r>
              <a:t>I developed the Windows-native Real Gamers engine. I still need to complete the consumer launch.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B8D6DE"/>
                </a:solidFill>
                <a:latin typeface="Aptos"/>
              </a:defRPr>
            </a:pPr>
            <a:r>
              <a:rPr sz="950">
                <a:solidFill>
                  <a:srgbClr val="D7E6F0"/>
                </a:solidFill>
              </a:rPr>
              <a:t>I have not yet proven production-scale performance or shipped an RVC integration.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3118104"/>
            <a:ext cx="5266944" cy="2468880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282696"/>
            <a:ext cx="4855464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95E2EA"/>
                </a:solidFill>
                <a:latin typeface="Aptos"/>
              </a:defRPr>
            </a:pPr>
            <a:r>
              <a:t>MY ENGINEERING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3630168"/>
            <a:ext cx="4864607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I developed the native core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352544"/>
            <a:ext cx="4846320" cy="117957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C8DAE2"/>
                </a:solidFill>
                <a:latin typeface="Aptos"/>
              </a:defRPr>
            </a:pPr>
            <a:r>
              <a:t>I built Rust, D3D11 graphics, capture, hardware encoding, streaming, recording and replay systems.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35624" y="3118104"/>
            <a:ext cx="5266944" cy="2468880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45936" y="3282696"/>
            <a:ext cx="4855464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95E2EA"/>
                </a:solidFill>
                <a:latin typeface="Aptos"/>
              </a:defRPr>
            </a:pPr>
            <a:r>
              <a:t>MY LAUNCH PRIORITIES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6792" y="3630168"/>
            <a:ext cx="4864607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t>I know what remains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36792" y="4352544"/>
            <a:ext cx="4846320" cy="117957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C8DAE2"/>
                </a:solidFill>
                <a:latin typeface="Aptos"/>
              </a:defRPr>
            </a:pPr>
            <a:r>
              <a:t>I need to finish overlays and alerts, harden known reliability issues and test with streamers.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" y="5833872"/>
            <a:ext cx="10789920" cy="28346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95E2EA"/>
                </a:solidFill>
                <a:latin typeface="Aptos"/>
              </a:defRPr>
            </a:pPr>
            <a:r>
              <a:t>I run RVC and Real Gamers separately today. I want to connect them later.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173346"/>
                </a:solidFill>
                <a:latin typeface="Aptos"/>
              </a:defRPr>
            </a:pPr>
            <a:r>
              <a:t>I built the invitation path already.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496474"/>
                </a:solidFill>
                <a:latin typeface="Aptos"/>
              </a:defRPr>
            </a:pPr>
            <a:r>
              <a:rPr sz="1500"/>
              <a:t>I created unique streamer discount codes and personalized invites in RVC billing. I want to turn that system into measurable partnerships.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496474"/>
                </a:solidFill>
                <a:latin typeface="Aptos"/>
              </a:defRPr>
            </a:pPr>
            <a:r>
              <a:rPr sz="1100">
                <a:solidFill>
                  <a:srgbClr val="375060"/>
                </a:solidFill>
              </a:rPr>
              <a:t>I have not established paid partner conversion or signed pilot counts. The streamer-code capability appears in my source audit.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" y="3044952"/>
            <a:ext cx="3685032" cy="240487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209544"/>
            <a:ext cx="3273552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2A7E99"/>
                </a:solidFill>
                <a:latin typeface="Aptos"/>
              </a:defRPr>
            </a:pPr>
            <a:r>
              <a:t>INVITE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3557016"/>
            <a:ext cx="3282696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3346"/>
                </a:solidFill>
                <a:latin typeface="Aptos"/>
              </a:defRPr>
            </a:pPr>
            <a:r>
              <a:t>I offer a personal code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" y="4279392"/>
            <a:ext cx="3264408" cy="1115567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496474"/>
                </a:solidFill>
                <a:latin typeface="Aptos"/>
              </a:defRPr>
            </a:pPr>
            <a:r>
              <a:rPr sz="1500"/>
              <a:t>I can offer selected streamers discounted RVC Pro access with a unique invitation.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9704" y="3044952"/>
            <a:ext cx="3685032" cy="240487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0016" y="3209544"/>
            <a:ext cx="3273552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2A7E99"/>
                </a:solidFill>
                <a:latin typeface="Aptos"/>
              </a:defRPr>
            </a:pPr>
            <a:r>
              <a:t>ACTIVATE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3557016"/>
            <a:ext cx="3282696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3346"/>
                </a:solidFill>
                <a:latin typeface="Aptos"/>
              </a:defRPr>
            </a:pPr>
            <a:r>
              <a:t>I help creators finish 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0872" y="4279392"/>
            <a:ext cx="3264408" cy="1115567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496474"/>
                </a:solidFill>
                <a:latin typeface="Aptos"/>
              </a:defRPr>
            </a:pPr>
            <a:r>
              <a:rPr sz="1500"/>
              <a:t>I will onboard pilots to a real stream or export and learn from what they do.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6760" y="3044952"/>
            <a:ext cx="3685032" cy="240487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77072" y="3209544"/>
            <a:ext cx="3273552" cy="21945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2A7E99"/>
                </a:solidFill>
                <a:latin typeface="Aptos"/>
              </a:defRPr>
            </a:pPr>
            <a:r>
              <a:t>MEASURE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67928" y="3557016"/>
            <a:ext cx="3282696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3346"/>
                </a:solidFill>
                <a:latin typeface="Aptos"/>
              </a:defRPr>
            </a:pPr>
            <a:r>
              <a:t>I track repeat 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4279392"/>
            <a:ext cx="3264408" cy="1115567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496474"/>
                </a:solidFill>
                <a:latin typeface="Aptos"/>
              </a:defRPr>
            </a:pPr>
            <a:r>
              <a:rPr sz="1500"/>
              <a:t>I will measure code redemption, paid conversion, creator return and acquisition cost.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705856"/>
            <a:ext cx="10881360" cy="502920"/>
          </a:xfrm>
          <a:prstGeom prst="roundRect">
            <a:avLst/>
          </a:prstGeom>
          <a:solidFill>
            <a:srgbClr val="E2F0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5797296"/>
            <a:ext cx="10332720" cy="30175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173346"/>
                </a:solidFill>
                <a:latin typeface="Aptos"/>
              </a:defRPr>
            </a:pPr>
            <a:r>
              <a:t>I built the invitations. I am raising capital to prove the partnerships.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COMPETITION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173346"/>
                </a:solidFill>
                <a:latin typeface="Aptos"/>
              </a:defRPr>
            </a:pPr>
            <a:r>
              <a:t>I wanted one workflow, not another stack.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496474"/>
                </a:solidFill>
                <a:latin typeface="Aptos"/>
              </a:defRPr>
            </a:pPr>
            <a:r>
              <a:t>I respect specialist tools. I built RVC because I wanted fewer handoffs and more control in one place.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496474"/>
                </a:solidFill>
                <a:latin typeface="Aptos"/>
              </a:defRPr>
            </a:pPr>
            <a:r>
              <a:rPr sz="950">
                <a:solidFill>
                  <a:srgbClr val="375060"/>
                </a:solidFill>
              </a:rPr>
              <a:t>I have not independently benchmarked feature parity, workflow time or cost against these providers.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89504"/>
            <a:ext cx="3154680" cy="420624"/>
          </a:xfrm>
          <a:prstGeom prst="roundRect">
            <a:avLst/>
          </a:prstGeom>
          <a:solidFill>
            <a:srgbClr val="112C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2980944"/>
            <a:ext cx="2971800" cy="2377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Tools I studied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05072" y="2889504"/>
            <a:ext cx="3291840" cy="420624"/>
          </a:xfrm>
          <a:prstGeom prst="roundRect">
            <a:avLst/>
          </a:prstGeom>
          <a:solidFill>
            <a:srgbClr val="112C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3944" y="2980944"/>
            <a:ext cx="3108960" cy="2377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What I respect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2889504"/>
            <a:ext cx="4041648" cy="420624"/>
          </a:xfrm>
          <a:prstGeom prst="roundRect">
            <a:avLst/>
          </a:prstGeom>
          <a:solidFill>
            <a:srgbClr val="112C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16952" y="2980944"/>
            <a:ext cx="3858768" cy="2377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Why I built RVC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401568"/>
            <a:ext cx="3154680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529584"/>
            <a:ext cx="2926080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1">
                <a:solidFill>
                  <a:srgbClr val="173346"/>
                </a:solidFill>
                <a:latin typeface="Aptos"/>
              </a:defRPr>
            </a:pPr>
            <a:r>
              <a:t>OBS / Streamlabs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05072" y="3401568"/>
            <a:ext cx="3291840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0" y="3529584"/>
            <a:ext cx="3063240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0">
                <a:solidFill>
                  <a:srgbClr val="496474"/>
                </a:solidFill>
                <a:latin typeface="Aptos"/>
              </a:defRPr>
            </a:pPr>
            <a:r>
              <a:rPr sz="1500"/>
              <a:t>I respect live capture and broadcast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3401568"/>
            <a:ext cx="4041648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07807" y="3529584"/>
            <a:ext cx="3813048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0">
                <a:solidFill>
                  <a:srgbClr val="496474"/>
                </a:solidFill>
                <a:latin typeface="Aptos"/>
              </a:defRPr>
            </a:pPr>
            <a:r>
              <a:rPr sz="1500"/>
              <a:t>I want a path from capture to editing and export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224528"/>
            <a:ext cx="3154680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4352544"/>
            <a:ext cx="2926080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1">
                <a:solidFill>
                  <a:srgbClr val="173346"/>
                </a:solidFill>
                <a:latin typeface="Aptos"/>
              </a:defRPr>
            </a:pPr>
            <a:r>
              <a:t>CapCut / OpusClip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005072" y="4224528"/>
            <a:ext cx="3291840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14800" y="4352544"/>
            <a:ext cx="3063240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0">
                <a:solidFill>
                  <a:srgbClr val="496474"/>
                </a:solidFill>
                <a:latin typeface="Aptos"/>
              </a:defRPr>
            </a:pPr>
            <a:r>
              <a:rPr sz="1500"/>
              <a:t>I respect clip editing and repurposing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79" y="4224528"/>
            <a:ext cx="4041648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07807" y="4352544"/>
            <a:ext cx="3813048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0">
                <a:solidFill>
                  <a:srgbClr val="496474"/>
                </a:solidFill>
                <a:latin typeface="Aptos"/>
              </a:defRPr>
            </a:pPr>
            <a:r>
              <a:rPr sz="1500"/>
              <a:t>I want voice, timeline and export in one project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047488"/>
            <a:ext cx="3154680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5175504"/>
            <a:ext cx="2926080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1">
                <a:solidFill>
                  <a:srgbClr val="173346"/>
                </a:solidFill>
                <a:latin typeface="Aptos"/>
              </a:defRPr>
            </a:pPr>
            <a:r>
              <a:t>ElevenLabs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005072" y="5047488"/>
            <a:ext cx="3291840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14800" y="5175504"/>
            <a:ext cx="3063240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0">
                <a:solidFill>
                  <a:srgbClr val="496474"/>
                </a:solidFill>
                <a:latin typeface="Aptos"/>
              </a:defRPr>
            </a:pPr>
            <a:r>
              <a:rPr sz="1500"/>
              <a:t>I have seen speech, studio and media generation grow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498079" y="5047488"/>
            <a:ext cx="4041648" cy="7315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07807" y="5175504"/>
            <a:ext cx="3813048" cy="47548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30" b="0">
                <a:solidFill>
                  <a:srgbClr val="496474"/>
                </a:solidFill>
                <a:latin typeface="Aptos"/>
              </a:defRPr>
            </a:pPr>
            <a:r>
              <a:rPr sz="1500"/>
              <a:t>I prioritize editing first, with optional priced generation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5971032"/>
            <a:ext cx="10881360" cy="3566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2A7E99"/>
                </a:solidFill>
                <a:latin typeface="Aptos"/>
              </a:defRPr>
            </a:pPr>
            <a:r>
              <a:t>I built RVC for editing and export. I plan Real Gamers as a native capture entry point.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95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5E2EA"/>
                </a:solidFill>
                <a:latin typeface="Aptos"/>
              </a:defRPr>
            </a:pPr>
            <a:r>
              <a:t>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I built the product. I still need to prove demand.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C8DAE2"/>
                </a:solidFill>
                <a:latin typeface="Aptos"/>
              </a:defRPr>
            </a:pPr>
            <a:r>
              <a:t>I will not describe internal tests, account records or traffic as paying customers.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B8D6DE"/>
                </a:solidFill>
                <a:latin typeface="Aptos"/>
              </a:defRPr>
            </a:pPr>
            <a:r>
              <a:rPr sz="950">
                <a:solidFill>
                  <a:srgbClr val="D7E6F0"/>
                </a:solidFill>
              </a:rPr>
              <a:t>I use my September 2026 audits for implementation evidence. I still need verified independent-creator usage reports.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" y="2926080"/>
            <a:ext cx="3657600" cy="2441448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0392" y="3118104"/>
            <a:ext cx="3108960" cy="65836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95E2EA"/>
                </a:solidFill>
                <a:latin typeface="Aptos"/>
              </a:defRPr>
            </a:pPr>
            <a:r>
              <a:t>Live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3840480"/>
            <a:ext cx="3227832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ptos"/>
              </a:defRPr>
            </a:pPr>
            <a:r>
              <a:t>I shipped the Studio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4443984"/>
            <a:ext cx="3191256" cy="7315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60" b="0">
                <a:solidFill>
                  <a:srgbClr val="C8DAE2"/>
                </a:solidFill>
                <a:latin typeface="Aptos"/>
              </a:defRPr>
            </a:pPr>
            <a:r>
              <a:t>I have a deployed media pipeline, collaboration and billing paths.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07992" y="2926080"/>
            <a:ext cx="3657600" cy="2441448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3118104"/>
            <a:ext cx="3108960" cy="65836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95E2EA"/>
                </a:solidFill>
                <a:latin typeface="Aptos"/>
              </a:defRPr>
            </a:pPr>
            <a:r>
              <a:t>Daily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3840480"/>
            <a:ext cx="3227832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ptos"/>
              </a:defRPr>
            </a:pPr>
            <a:r>
              <a:t>I track usage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4443984"/>
            <a:ext cx="3191256" cy="7315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60" b="0">
                <a:solidFill>
                  <a:srgbClr val="C8DAE2"/>
                </a:solidFill>
                <a:latin typeface="Aptos"/>
              </a:defRPr>
            </a:pPr>
            <a:r>
              <a:t>I built usage tracking in Django. I will filter out staff and tests before reporting DAU.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85048" y="2926080"/>
            <a:ext cx="3657600" cy="2441448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04504" y="3118104"/>
            <a:ext cx="3108960" cy="65836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95E2EA"/>
                </a:solidFill>
                <a:latin typeface="Aptos"/>
              </a:defRPr>
            </a:pPr>
            <a: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04504" y="3840480"/>
            <a:ext cx="3227832" cy="43891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ptos"/>
              </a:defRPr>
            </a:pPr>
            <a:r>
              <a:t>I report $0 revenue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04504" y="4443984"/>
            <a:ext cx="3191256" cy="7315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60" b="0">
                <a:solidFill>
                  <a:srgbClr val="C8DAE2"/>
                </a:solidFill>
                <a:latin typeface="Aptos"/>
              </a:defRPr>
            </a:pPr>
            <a:r>
              <a:t>I have not yet confirmed subscription sales. I am raising to prove adoption.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" y="5843016"/>
            <a:ext cx="10908792" cy="51206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B8D6DE"/>
                </a:solidFill>
                <a:latin typeface="Aptos"/>
              </a:defRPr>
            </a:pPr>
            <a:r>
              <a:rPr sz="1100"/>
              <a:t>I found 11 accounts in an earlier sample, including six internal. I am not counting the others as paying creators without verification.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MARKET AND 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173346"/>
                </a:solidFill>
                <a:latin typeface="Aptos"/>
              </a:defRPr>
            </a:pPr>
            <a:r>
              <a:t>I sell the Studio. I quote generation.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496474"/>
                </a:solidFill>
                <a:latin typeface="Aptos"/>
              </a:defRPr>
            </a:pPr>
            <a:r>
              <a:t>I want creators to work in my editor and approve optional generation costs before starting.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496474"/>
                </a:solidFill>
                <a:latin typeface="Aptos"/>
              </a:defRPr>
            </a:pPr>
            <a:r>
              <a:rPr sz="950">
                <a:solidFill>
                  <a:srgbClr val="375060"/>
                </a:solidFill>
              </a:rPr>
              <a:t>I use Goldman Sachs 2023 and IAB 2025 figures as market context, not software TAM.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80360"/>
            <a:ext cx="5806440" cy="29260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CURRENT RVC STANDARD MONTHLY TIERS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" y="3264408"/>
            <a:ext cx="1719072" cy="12527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3429000"/>
            <a:ext cx="1435608" cy="4663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173346"/>
                </a:solidFill>
                <a:latin typeface="Aptos"/>
              </a:defRPr>
            </a:pPr>
            <a:r>
              <a:t>$24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4041648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496474"/>
                </a:solidFill>
                <a:latin typeface="Aptos"/>
              </a:defRPr>
            </a:pPr>
            <a:r>
              <a:t>Starter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87168" y="3264408"/>
            <a:ext cx="1719072" cy="12527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24327" y="3429000"/>
            <a:ext cx="1435608" cy="4663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173346"/>
                </a:solidFill>
                <a:latin typeface="Aptos"/>
              </a:defRPr>
            </a:pPr>
            <a:r>
              <a:t>$59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4327" y="4041648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496474"/>
                </a:solidFill>
                <a:latin typeface="Aptos"/>
              </a:defRPr>
            </a:pPr>
            <a:r>
              <a:t>Pro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3264408"/>
            <a:ext cx="1719072" cy="125272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0560" y="3429000"/>
            <a:ext cx="1435608" cy="4663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173346"/>
                </a:solidFill>
                <a:latin typeface="Aptos"/>
              </a:defRPr>
            </a:pPr>
            <a:r>
              <a:t>$120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0" y="4041648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496474"/>
                </a:solidFill>
                <a:latin typeface="Aptos"/>
              </a:defRPr>
            </a:pPr>
            <a:r>
              <a:t>Studio MAX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" y="4855464"/>
            <a:ext cx="5303520" cy="26517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MY FUTURE OFFER, NOT CURRENT PRICING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" y="5212080"/>
            <a:ext cx="5340096" cy="8229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496474"/>
                </a:solidFill>
                <a:latin typeface="Aptos"/>
              </a:defRPr>
            </a:pPr>
            <a:r>
              <a:t>I want to test a creator bundle around $50/month. I would quote supported generation separately.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47688" y="2843784"/>
            <a:ext cx="4791456" cy="3246120"/>
          </a:xfrm>
          <a:prstGeom prst="roundRect">
            <a:avLst/>
          </a:prstGeom>
          <a:solidFill>
            <a:srgbClr val="E2F0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31152" y="3090672"/>
            <a:ext cx="4206240" cy="58521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173346"/>
                </a:solidFill>
                <a:latin typeface="Aptos"/>
              </a:defRPr>
            </a:pPr>
            <a:r>
              <a:t>~50M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9440" y="3749039"/>
            <a:ext cx="4105656" cy="72237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496474"/>
                </a:solidFill>
                <a:latin typeface="Aptos"/>
              </a:defRPr>
            </a:pPr>
            <a:r>
              <a:t>I use Goldman Sachs' global creator estimate for context. I have not measured my serviceable audience.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22008" y="4672584"/>
            <a:ext cx="4151376" cy="22860"/>
          </a:xfrm>
          <a:prstGeom prst="rect">
            <a:avLst/>
          </a:prstGeom>
          <a:solidFill>
            <a:srgbClr val="C9D6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31152" y="4882896"/>
            <a:ext cx="4206240" cy="42062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173346"/>
                </a:solidFill>
                <a:latin typeface="Aptos"/>
              </a:defRPr>
            </a:pPr>
            <a:r>
              <a:t>$37B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49440" y="5340096"/>
            <a:ext cx="4087368" cy="5943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496474"/>
                </a:solidFill>
                <a:latin typeface="Aptos"/>
              </a:defRPr>
            </a:pPr>
            <a:r>
              <a:t>I use IAB's creator ad-spend estimate as adjacent market context, not software revenue.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USE OF 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173346"/>
                </a:solidFill>
                <a:latin typeface="Aptos"/>
              </a:defRPr>
            </a:pPr>
            <a:r>
              <a:t>I am raising $500K for launch and growth.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496474"/>
                </a:solidFill>
                <a:latin typeface="Aptos"/>
              </a:defRPr>
            </a:pPr>
            <a:r>
              <a:t>I propose a 12-month plan. My $190 historic cash expense does not cover a funded engineering and acquisition effort.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496474"/>
                </a:solidFill>
                <a:latin typeface="Aptos"/>
              </a:defRPr>
            </a:pPr>
            <a:r>
              <a:rPr sz="950">
                <a:solidFill>
                  <a:srgbClr val="375060"/>
                </a:solidFill>
              </a:rPr>
              <a:t>These are my proposed allocations. I will stage spending against traction, operating costs and retention.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980944"/>
            <a:ext cx="3685032" cy="10698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0392" y="3136391"/>
            <a:ext cx="1508760" cy="38404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173346"/>
                </a:solidFill>
                <a:latin typeface="Aptos"/>
              </a:defRPr>
            </a:pPr>
            <a:r>
              <a:t>$140K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76856" y="3209544"/>
            <a:ext cx="1892807" cy="55778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40" b="1">
                <a:solidFill>
                  <a:srgbClr val="496474"/>
                </a:solidFill>
                <a:latin typeface="Aptos"/>
              </a:defRPr>
            </a:pPr>
            <a:r>
              <a:t>My engineering / product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17136" y="2980944"/>
            <a:ext cx="3685032" cy="10698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59" y="3136391"/>
            <a:ext cx="1508760" cy="38404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173346"/>
                </a:solidFill>
                <a:latin typeface="Aptos"/>
              </a:defRPr>
            </a:pPr>
            <a:r>
              <a:t>$110K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35623" y="3209544"/>
            <a:ext cx="1892807" cy="55778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40" b="1">
                <a:solidFill>
                  <a:srgbClr val="496474"/>
                </a:solidFill>
                <a:latin typeface="Aptos"/>
              </a:defRPr>
            </a:pPr>
            <a:r>
              <a:t>Contract help / launch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75904" y="2980944"/>
            <a:ext cx="3685032" cy="10698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67928" y="3136391"/>
            <a:ext cx="1508760" cy="38404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173346"/>
                </a:solidFill>
                <a:latin typeface="Aptos"/>
              </a:defRPr>
            </a:pPr>
            <a:r>
              <a:t>$100K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94392" y="3209544"/>
            <a:ext cx="1892807" cy="55778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40" b="1">
                <a:solidFill>
                  <a:srgbClr val="496474"/>
                </a:solidFill>
                <a:latin typeface="Aptos"/>
              </a:defRPr>
            </a:pPr>
            <a:r>
              <a:t>Streamer offers / growth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197096"/>
            <a:ext cx="3685032" cy="10698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0392" y="4352544"/>
            <a:ext cx="1508760" cy="38404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173346"/>
                </a:solidFill>
                <a:latin typeface="Aptos"/>
              </a:defRPr>
            </a:pPr>
            <a:r>
              <a:t>$80K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76856" y="4425696"/>
            <a:ext cx="1892807" cy="55778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40" b="1">
                <a:solidFill>
                  <a:srgbClr val="496474"/>
                </a:solidFill>
                <a:latin typeface="Aptos"/>
              </a:defRPr>
            </a:pPr>
            <a:r>
              <a:t>Compute / operations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17136" y="4197096"/>
            <a:ext cx="3685032" cy="10698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9159" y="4352544"/>
            <a:ext cx="1508760" cy="38404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173346"/>
                </a:solidFill>
                <a:latin typeface="Aptos"/>
              </a:defRPr>
            </a:pPr>
            <a:r>
              <a:t>$45K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35623" y="4425696"/>
            <a:ext cx="1892807" cy="55778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40" b="1">
                <a:solidFill>
                  <a:srgbClr val="496474"/>
                </a:solidFill>
                <a:latin typeface="Aptos"/>
              </a:defRPr>
            </a:pPr>
            <a:r>
              <a:t>Security / counsel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75904" y="4197096"/>
            <a:ext cx="3685032" cy="10698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67928" y="4352544"/>
            <a:ext cx="1508760" cy="38404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173346"/>
                </a:solidFill>
                <a:latin typeface="Aptos"/>
              </a:defRPr>
            </a:pPr>
            <a:r>
              <a:t>$25K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94392" y="4425696"/>
            <a:ext cx="1892807" cy="55778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340" b="1">
                <a:solidFill>
                  <a:srgbClr val="496474"/>
                </a:solidFill>
                <a:latin typeface="Aptos"/>
              </a:defRPr>
            </a:pPr>
            <a:r>
              <a:t>My reserve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5788152"/>
            <a:ext cx="10863072" cy="164592"/>
          </a:xfrm>
          <a:prstGeom prst="rect">
            <a:avLst/>
          </a:prstGeom>
          <a:solidFill>
            <a:srgbClr val="C9D6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5800" y="5788152"/>
            <a:ext cx="3041660" cy="164592"/>
          </a:xfrm>
          <a:prstGeom prst="rect">
            <a:avLst/>
          </a:prstGeom>
          <a:solidFill>
            <a:srgbClr val="112C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727460" y="5788152"/>
            <a:ext cx="2389875" cy="164592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117336" y="5788152"/>
            <a:ext cx="2172614" cy="164592"/>
          </a:xfrm>
          <a:prstGeom prst="rect">
            <a:avLst/>
          </a:prstGeom>
          <a:solidFill>
            <a:srgbClr val="2E9D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289950" y="5788152"/>
            <a:ext cx="1738091" cy="164592"/>
          </a:xfrm>
          <a:prstGeom prst="rect">
            <a:avLst/>
          </a:prstGeom>
          <a:solidFill>
            <a:srgbClr val="7AC7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028041" y="5788152"/>
            <a:ext cx="977676" cy="164592"/>
          </a:xfrm>
          <a:prstGeom prst="rect">
            <a:avLst/>
          </a:prstGeom>
          <a:solidFill>
            <a:srgbClr val="B5DD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1005718" y="5788152"/>
            <a:ext cx="543153" cy="164592"/>
          </a:xfrm>
          <a:prstGeom prst="rect">
            <a:avLst/>
          </a:prstGeom>
          <a:solidFill>
            <a:srgbClr val="DEE8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2A7E99"/>
                </a:solidFill>
                <a:latin typeface="Aptos"/>
              </a:defRPr>
            </a:pPr>
            <a:r>
              <a:t>YEAR-ONE PROOF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173346"/>
                </a:solidFill>
                <a:latin typeface="Aptos"/>
              </a:defRPr>
            </a:pPr>
            <a:r>
              <a:t>I will measure adoption, not only features.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496474"/>
                </a:solidFill>
                <a:latin typeface="Aptos"/>
              </a:defRPr>
            </a:pPr>
            <a:r>
              <a:t>I will track creator activation, code redemption, exports, repeat use, subscribers and margin.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496474"/>
                </a:solidFill>
                <a:latin typeface="Aptos"/>
              </a:defRPr>
            </a:pPr>
            <a:r>
              <a:rPr sz="950">
                <a:solidFill>
                  <a:srgbClr val="375060"/>
                </a:solidFill>
              </a:rPr>
              <a:t>These are my planning targets, not current customers or signed partner commitments.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" y="3026664"/>
            <a:ext cx="2715768" cy="26700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9224" y="3026664"/>
            <a:ext cx="2715768" cy="59436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2103" y="3255264"/>
            <a:ext cx="2331720" cy="34747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A7E99"/>
                </a:solidFill>
                <a:latin typeface="Aptos"/>
              </a:defRPr>
            </a:pPr>
            <a:r>
              <a:t>Q1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3" y="3694176"/>
            <a:ext cx="2331720" cy="40233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3346"/>
                </a:solidFill>
                <a:latin typeface="Aptos"/>
              </a:defRPr>
            </a:pPr>
            <a:r>
              <a:t>Classify and invite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4325112"/>
            <a:ext cx="2350008" cy="111556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5 pilot streamers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30 exporting creators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5 paying creators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38728" y="3026664"/>
            <a:ext cx="2715768" cy="26700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538728" y="3026664"/>
            <a:ext cx="2715768" cy="59436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21608" y="3255264"/>
            <a:ext cx="2331720" cy="34747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A7E99"/>
                </a:solidFill>
                <a:latin typeface="Aptos"/>
              </a:defRPr>
            </a:pPr>
            <a:r>
              <a:t>Q2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1608" y="3694176"/>
            <a:ext cx="2331720" cy="40233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3346"/>
                </a:solidFill>
                <a:latin typeface="Aptos"/>
              </a:defRPr>
            </a:pPr>
            <a:r>
              <a:t>Launch and measure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2464" y="4325112"/>
            <a:ext cx="2350008" cy="111556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15 pilot streamers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100 exporting creators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15 paying creators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28232" y="3026664"/>
            <a:ext cx="2715768" cy="26700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28232" y="3026664"/>
            <a:ext cx="2715768" cy="59436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11112" y="3255264"/>
            <a:ext cx="2331720" cy="34747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A7E99"/>
                </a:solidFill>
                <a:latin typeface="Aptos"/>
              </a:defRPr>
            </a:pPr>
            <a:r>
              <a:t>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11112" y="3694176"/>
            <a:ext cx="2331720" cy="40233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3346"/>
                </a:solidFill>
                <a:latin typeface="Aptos"/>
              </a:defRPr>
            </a:pPr>
            <a:r>
              <a:t>Retain and learn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01968" y="4325112"/>
            <a:ext cx="2350008" cy="111556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30 pilot streamers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250 exporting creators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45 paying creators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317736" y="3026664"/>
            <a:ext cx="2715768" cy="267004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C9D6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317736" y="3026664"/>
            <a:ext cx="2715768" cy="59436"/>
          </a:xfrm>
          <a:prstGeom prst="rect">
            <a:avLst/>
          </a:prstGeom>
          <a:solidFill>
            <a:srgbClr val="2A7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00616" y="3255264"/>
            <a:ext cx="2331720" cy="34747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A7E99"/>
                </a:solidFill>
                <a:latin typeface="Aptos"/>
              </a:defRPr>
            </a:pPr>
            <a:r>
              <a:t>Q4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694176"/>
            <a:ext cx="2331720" cy="40233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3346"/>
                </a:solidFill>
                <a:latin typeface="Aptos"/>
              </a:defRPr>
            </a:pPr>
            <a:r>
              <a:t>Prove conversion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91472" y="4325112"/>
            <a:ext cx="2350008" cy="111556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50 pilot streamers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500 exporting creators</a:t>
            </a:r>
          </a:p>
          <a:p>
            <a:pPr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defRPr sz="1280" b="0">
                <a:solidFill>
                  <a:srgbClr val="496474"/>
                </a:solidFill>
                <a:latin typeface="Aptos"/>
              </a:defRPr>
            </a:pPr>
            <a:r>
              <a:t>100 paying creators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6035040"/>
            <a:ext cx="10607040" cy="30175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2A7E99"/>
                </a:solidFill>
                <a:latin typeface="Aptos"/>
              </a:defRPr>
            </a:pPr>
            <a:r>
              <a:t>I will use the evidence to decide how to scale, not assume partnerships will convert.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0352" y="475488"/>
            <a:ext cx="457200" cy="41148"/>
          </a:xfrm>
          <a:prstGeom prst="rect">
            <a:avLst/>
          </a:prstGeom>
          <a:solidFill>
            <a:srgbClr val="95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9848" y="356616"/>
            <a:ext cx="10058400" cy="32004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5E2EA"/>
                </a:solidFill>
                <a:latin typeface="Aptos"/>
              </a:defRPr>
            </a:pPr>
            <a:r>
              <a:t>INVESTMENT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859536"/>
            <a:ext cx="10972800" cy="1307592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I built the foundation.
Now I want to prove the business.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03120"/>
            <a:ext cx="10835640" cy="69494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1750" b="0">
                <a:solidFill>
                  <a:srgbClr val="C8DAE2"/>
                </a:solidFill>
                <a:latin typeface="Aptos"/>
              </a:defRPr>
            </a:pPr>
            <a:r>
              <a:t>I am seeking $500,000 to finish launch work, build streamer partnerships and measure recurring adoption.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6400800"/>
            <a:ext cx="10972800" cy="33832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880" b="0">
                <a:solidFill>
                  <a:srgbClr val="B8D6DE"/>
                </a:solidFill>
                <a:latin typeface="Aptos"/>
              </a:defRPr>
            </a:pPr>
            <a:r>
              <a:rPr sz="950">
                <a:solidFill>
                  <a:srgbClr val="D7E6F0"/>
                </a:solidFill>
              </a:rPr>
              <a:t>I propose nonbinding terms. I need counsel to review a combined cap-and-discount SAFE.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273552"/>
            <a:ext cx="3685032" cy="1938528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3456432"/>
            <a:ext cx="3200400" cy="64922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95E2EA"/>
                </a:solidFill>
                <a:latin typeface="Aptos"/>
              </a:defRPr>
            </a:pPr>
            <a:r>
              <a:t>$500K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4279392"/>
            <a:ext cx="3200400" cy="31089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Raise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4690872"/>
            <a:ext cx="3236976" cy="3657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C8DAE2"/>
                </a:solidFill>
                <a:latin typeface="Aptos"/>
              </a:defRPr>
            </a:pPr>
            <a:r>
              <a:t>I propose one SAFE financing process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35424" y="3273552"/>
            <a:ext cx="3685032" cy="1938528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36592" y="3456432"/>
            <a:ext cx="3200400" cy="64922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95E2EA"/>
                </a:solidFill>
                <a:latin typeface="Aptos"/>
              </a:defRPr>
            </a:pPr>
            <a:r>
              <a:t>$10M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5736" y="4279392"/>
            <a:ext cx="3200400" cy="31089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Cap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5736" y="4690872"/>
            <a:ext cx="3236976" cy="3657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C8DAE2"/>
                </a:solidFill>
                <a:latin typeface="Aptos"/>
              </a:defRPr>
            </a:pPr>
            <a:r>
              <a:t>I propose a post-money valuation cap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30767" y="3273552"/>
            <a:ext cx="3685032" cy="1938528"/>
          </a:xfrm>
          <a:prstGeom prst="roundRect">
            <a:avLst/>
          </a:prstGeom>
          <a:solidFill>
            <a:srgbClr val="112C3E"/>
          </a:solidFill>
          <a:ln w="11430">
            <a:solidFill>
              <a:srgbClr val="315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31936" y="3456432"/>
            <a:ext cx="3200400" cy="649224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3700" b="1">
                <a:solidFill>
                  <a:srgbClr val="95E2EA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4279392"/>
            <a:ext cx="3200400" cy="31089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Discount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4690872"/>
            <a:ext cx="3236976" cy="365760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C8DAE2"/>
                </a:solidFill>
                <a:latin typeface="Aptos"/>
              </a:defRPr>
            </a:pPr>
            <a:r>
              <a:t>I propose a conversion discount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944" y="5788152"/>
            <a:ext cx="10607040" cy="310896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ptos"/>
              </a:defRPr>
            </a:pPr>
            <a:r>
              <a:t>Devin Honson  |  devin@reallabsdevelopment.com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" y="6181344"/>
            <a:ext cx="10625328" cy="292608"/>
          </a:xfrm>
          <a:prstGeom prst="rect">
            <a:avLst/>
          </a:prstGeom>
          <a:noFill/>
        </p:spPr>
        <p:txBody>
          <a:bodyPr wrap="square" lIns="18288" rIns="18288" tIns="18288" bIns="0">
            <a:spAutoFit/>
          </a:bodyPr>
          <a:lstStyle/>
          <a:p>
            <a:pPr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95E2EA"/>
                </a:solidFill>
                <a:latin typeface="Aptos"/>
              </a:defRPr>
            </a:pPr>
            <a:r>
              <a:t>I have technical diligence available for review at reallabsdevelopment.com/tech-diligence/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